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96" r:id="rId3"/>
    <p:sldId id="258" r:id="rId4"/>
    <p:sldId id="259" r:id="rId5"/>
    <p:sldId id="300" r:id="rId6"/>
    <p:sldId id="301" r:id="rId7"/>
    <p:sldId id="302" r:id="rId8"/>
    <p:sldId id="303" r:id="rId9"/>
    <p:sldId id="297" r:id="rId10"/>
    <p:sldId id="298" r:id="rId11"/>
    <p:sldId id="278" r:id="rId12"/>
    <p:sldId id="299" r:id="rId13"/>
    <p:sldId id="268" r:id="rId14"/>
    <p:sldId id="270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4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154954" y="4800586"/>
            <a:ext cx="8825660" cy="56674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pic" sz="half" idx="13"/>
          </p:nvPr>
        </p:nvSpPr>
        <p:spPr>
          <a:xfrm>
            <a:off x="1154954" y="685798"/>
            <a:ext cx="8825660" cy="364067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154954" y="5367325"/>
            <a:ext cx="8825658" cy="4937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  <a:lvl2pPr marL="0" indent="0">
              <a:buClrTx/>
              <a:buSzTx/>
              <a:buFontTx/>
              <a:buNone/>
              <a:defRPr sz="1200"/>
            </a:lvl2pPr>
            <a:lvl3pPr marL="0" indent="0">
              <a:buClrTx/>
              <a:buSzTx/>
              <a:buFontTx/>
              <a:buNone/>
              <a:defRPr sz="1200"/>
            </a:lvl3pPr>
            <a:lvl4pPr marL="0" indent="0">
              <a:buClrTx/>
              <a:buSzTx/>
              <a:buFontTx/>
              <a:buNone/>
              <a:defRPr sz="1200"/>
            </a:lvl4pPr>
            <a:lvl5pPr marL="0" indent="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6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1800"/>
            </a:lvl1pPr>
            <a:lvl2pPr marL="0" indent="0">
              <a:buClrTx/>
              <a:buSzTx/>
              <a:buFontTx/>
              <a:buNone/>
              <a:defRPr sz="1800"/>
            </a:lvl2pPr>
            <a:lvl3pPr marL="0" indent="0">
              <a:buClrTx/>
              <a:buSzTx/>
              <a:buFontTx/>
              <a:buNone/>
              <a:defRPr sz="1800"/>
            </a:lvl3pPr>
            <a:lvl4pPr marL="0" indent="0">
              <a:buClrTx/>
              <a:buSzTx/>
              <a:buFontTx/>
              <a:buNone/>
              <a:defRPr sz="1800"/>
            </a:lvl4pPr>
            <a:lvl5pPr marL="0" indent="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8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7" cy="232337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60" cy="16764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898293" y="971253"/>
            <a:ext cx="801915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7" name="Shape 187"/>
          <p:cNvSpPr/>
          <p:nvPr/>
        </p:nvSpPr>
        <p:spPr>
          <a:xfrm>
            <a:off x="9330490" y="2613786"/>
            <a:ext cx="801914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54954" y="3124200"/>
            <a:ext cx="8825660" cy="16531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1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3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4"/>
          </p:nvPr>
        </p:nvSpPr>
        <p:spPr>
          <a:xfrm>
            <a:off x="3883659" y="1981200"/>
            <a:ext cx="2936243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5"/>
          </p:nvPr>
        </p:nvSpPr>
        <p:spPr>
          <a:xfrm>
            <a:off x="3873104" y="2667000"/>
            <a:ext cx="2946797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6"/>
          </p:nvPr>
        </p:nvSpPr>
        <p:spPr>
          <a:xfrm>
            <a:off x="7124699" y="1981200"/>
            <a:ext cx="2932116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7"/>
          </p:nvPr>
        </p:nvSpPr>
        <p:spPr>
          <a:xfrm>
            <a:off x="7124699" y="2667000"/>
            <a:ext cx="2932116" cy="3589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3726141" y="2133600"/>
            <a:ext cx="2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 flipH="1">
            <a:off x="6962226" y="2133600"/>
            <a:ext cx="2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hape 240"/>
          <p:cNvSpPr>
            <a:spLocks noGrp="1"/>
          </p:cNvSpPr>
          <p:nvPr>
            <p:ph type="pic" sz="quarter" idx="13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652462" y="4827211"/>
            <a:ext cx="2940051" cy="65919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3889375" y="4250949"/>
            <a:ext cx="2930525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pic" sz="quarter" idx="16"/>
          </p:nvPr>
        </p:nvSpPr>
        <p:spPr>
          <a:xfrm>
            <a:off x="3889373" y="2209800"/>
            <a:ext cx="2930527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3888020" y="4827210"/>
            <a:ext cx="2934408" cy="65918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7124699" y="4250949"/>
            <a:ext cx="2932116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pic" sz="quarter" idx="19"/>
          </p:nvPr>
        </p:nvSpPr>
        <p:spPr>
          <a:xfrm>
            <a:off x="7124699" y="2209800"/>
            <a:ext cx="2932115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20"/>
          </p:nvPr>
        </p:nvSpPr>
        <p:spPr>
          <a:xfrm>
            <a:off x="7124575" y="4827208"/>
            <a:ext cx="2935999" cy="65919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 flipH="1">
            <a:off x="3726141" y="2133600"/>
            <a:ext cx="2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Shape 249"/>
          <p:cNvSpPr/>
          <p:nvPr/>
        </p:nvSpPr>
        <p:spPr>
          <a:xfrm flipH="1">
            <a:off x="6962226" y="2133600"/>
            <a:ext cx="2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6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27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8304210" y="430212"/>
            <a:ext cx="1752603" cy="582612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652462" y="887412"/>
            <a:ext cx="7423151" cy="53689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4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154954" y="2861733"/>
            <a:ext cx="8825660" cy="1915649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5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sz="half" idx="1"/>
          </p:nvPr>
        </p:nvSpPr>
        <p:spPr>
          <a:xfrm>
            <a:off x="1103312" y="2060575"/>
            <a:ext cx="4396341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7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40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quarter" idx="13"/>
          </p:nvPr>
        </p:nvSpPr>
        <p:spPr>
          <a:xfrm>
            <a:off x="5654495" y="1905000"/>
            <a:ext cx="4396341" cy="57626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9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04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17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154951" y="1447800"/>
            <a:ext cx="3401068" cy="14478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half" idx="1"/>
          </p:nvPr>
        </p:nvSpPr>
        <p:spPr>
          <a:xfrm>
            <a:off x="4784616" y="1447800"/>
            <a:ext cx="5195999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1154951" y="3129278"/>
            <a:ext cx="3401066" cy="28956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153906" y="1854192"/>
            <a:ext cx="5092909" cy="157481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6949546" y="1143000"/>
            <a:ext cx="3200402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10522499" y="540177"/>
            <a:ext cx="498285" cy="523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0">
            <a:extLst/>
          </a:blip>
          <a:srcRect l="3613"/>
          <a:stretch>
            <a:fillRect/>
          </a:stretch>
        </p:blipFill>
        <p:spPr>
          <a:xfrm>
            <a:off x="-1" y="2669683"/>
            <a:ext cx="4037015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21">
            <a:extLst/>
          </a:blip>
          <a:srcRect l="3564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8609010" y="1676400"/>
            <a:ext cx="2819404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pic>
        <p:nvPicPr>
          <p:cNvPr id="5" name="image4.png"/>
          <p:cNvPicPr>
            <a:picLocks noChangeAspect="1"/>
          </p:cNvPicPr>
          <p:nvPr/>
        </p:nvPicPr>
        <p:blipFill>
          <a:blip r:embed="rId22">
            <a:extLst/>
          </a:blip>
          <a:srcRect t="28812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/>
          <p:cNvPicPr>
            <a:picLocks noChangeAspect="1"/>
          </p:cNvPicPr>
          <p:nvPr/>
        </p:nvPicPr>
        <p:blipFill>
          <a:blip r:embed="rId23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46109" y="452718"/>
            <a:ext cx="9404725" cy="14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103312" y="2052916"/>
            <a:ext cx="8946541" cy="419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10377625" y="109313"/>
            <a:ext cx="788032" cy="9541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r>
              <a:rPr lang="en-IN" dirty="0" smtClean="0"/>
              <a:t> </a:t>
            </a:r>
          </a:p>
          <a:p>
            <a:r>
              <a:rPr lang="en-IN" sz="1400" dirty="0" smtClean="0"/>
              <a:t>of</a:t>
            </a:r>
            <a:r>
              <a:rPr lang="en-IN" dirty="0" smtClean="0"/>
              <a:t> 14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6981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553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03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697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26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xfrm>
            <a:off x="1154952" y="357351"/>
            <a:ext cx="9323862" cy="4420031"/>
          </a:xfrm>
          <a:prstGeom prst="rect">
            <a:avLst/>
          </a:prstGeom>
        </p:spPr>
        <p:txBody>
          <a:bodyPr/>
          <a:lstStyle/>
          <a:p>
            <a:pPr defTabSz="443483">
              <a:defRPr sz="6900" b="1"/>
            </a:pPr>
            <a:r>
              <a:rPr dirty="0"/>
              <a:t>A Real Time Application to Identify Alcoholics</a:t>
            </a:r>
            <a:br>
              <a:rPr dirty="0"/>
            </a:br>
            <a:r>
              <a:rPr dirty="0"/>
              <a:t>from ECG Signals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xfrm>
            <a:off x="1154954" y="5113708"/>
            <a:ext cx="9765294" cy="153934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Akarsh</a:t>
            </a:r>
            <a:r>
              <a:rPr dirty="0"/>
              <a:t> N </a:t>
            </a:r>
            <a:r>
              <a:rPr dirty="0" err="1"/>
              <a:t>Kolekar</a:t>
            </a:r>
            <a:r>
              <a:rPr dirty="0"/>
              <a:t> (1PI13EC009)				Guide: Dr. b Niranjana Krupa</a:t>
            </a:r>
          </a:p>
          <a:p>
            <a:r>
              <a:rPr dirty="0" err="1"/>
              <a:t>Apoorv</a:t>
            </a:r>
            <a:r>
              <a:rPr dirty="0"/>
              <a:t> </a:t>
            </a:r>
            <a:r>
              <a:rPr dirty="0" err="1"/>
              <a:t>Vatsal</a:t>
            </a:r>
            <a:r>
              <a:rPr dirty="0"/>
              <a:t>  (1PI13EC017)</a:t>
            </a:r>
          </a:p>
          <a:p>
            <a:r>
              <a:rPr dirty="0"/>
              <a:t>Rakshith Vishwanatha (1PI13EC075)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mikaelleven.files.wordpress.com/2015/12/raspberrypi_b_gpio_spi_mcp3008_breadboard_mikael-lev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25991" y="2257028"/>
            <a:ext cx="3702201" cy="54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5" y="4097436"/>
            <a:ext cx="3613613" cy="276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22" y="24455"/>
            <a:ext cx="9404725" cy="1400531"/>
          </a:xfrm>
        </p:spPr>
        <p:txBody>
          <a:bodyPr/>
          <a:lstStyle/>
          <a:p>
            <a:r>
              <a:rPr lang="en-IN" b="1" dirty="0"/>
              <a:t>Multiple Designs for Circuit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3" y="810157"/>
            <a:ext cx="6784287" cy="3460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84" y="810151"/>
            <a:ext cx="5213017" cy="3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9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10" y="122835"/>
            <a:ext cx="9404725" cy="1400531"/>
          </a:xfrm>
        </p:spPr>
        <p:txBody>
          <a:bodyPr/>
          <a:lstStyle/>
          <a:p>
            <a:r>
              <a:rPr lang="en-IN" b="1" dirty="0" smtClean="0"/>
              <a:t>ECG Signal Capture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11</a:t>
            </a:fld>
            <a:endParaRPr lang="en-IN"/>
          </a:p>
        </p:txBody>
      </p:sp>
      <p:pic>
        <p:nvPicPr>
          <p:cNvPr id="4" name="VID-20170415-WA0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575" y="1613072"/>
            <a:ext cx="8347422" cy="45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3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6" y="363150"/>
            <a:ext cx="9404725" cy="1400531"/>
          </a:xfrm>
        </p:spPr>
        <p:txBody>
          <a:bodyPr/>
          <a:lstStyle/>
          <a:p>
            <a:r>
              <a:rPr lang="en-IN" b="1" dirty="0" smtClean="0"/>
              <a:t>Outputs Since Last Review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6" y="1258023"/>
            <a:ext cx="9564547" cy="5380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35" y="1258023"/>
            <a:ext cx="8461094" cy="53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TARGETS FOR </a:t>
            </a:r>
            <a:r>
              <a:rPr lang="en-IN" dirty="0" smtClean="0"/>
              <a:t>THE EXTERNAL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353" name="Shape 353"/>
          <p:cNvSpPr>
            <a:spLocks noGrp="1"/>
          </p:cNvSpPr>
          <p:nvPr>
            <p:ph type="body" idx="1"/>
          </p:nvPr>
        </p:nvSpPr>
        <p:spPr>
          <a:xfrm>
            <a:off x="724829" y="1416204"/>
            <a:ext cx="10660566" cy="49548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/>
              <a:t>RAKSHITH</a:t>
            </a:r>
          </a:p>
          <a:p>
            <a:pPr marL="720661" lvl="1" indent="-277177" defTabSz="443483">
              <a:spcBef>
                <a:spcPts val="900"/>
              </a:spcBef>
              <a:defRPr sz="1800"/>
            </a:pPr>
            <a:r>
              <a:rPr lang="en-IN" sz="1800" dirty="0" smtClean="0"/>
              <a:t>Optimize features required using </a:t>
            </a:r>
            <a:r>
              <a:rPr lang="en-IN" sz="1800" dirty="0" err="1" smtClean="0"/>
              <a:t>combnk</a:t>
            </a:r>
            <a:r>
              <a:rPr lang="en-IN" sz="1800" dirty="0" smtClean="0"/>
              <a:t>() and compare SVM and ELM</a:t>
            </a:r>
            <a:endParaRPr sz="1700" dirty="0"/>
          </a:p>
          <a:p>
            <a:pPr marL="764413" lvl="1" indent="-332613" defTabSz="443483">
              <a:spcBef>
                <a:spcPts val="900"/>
              </a:spcBef>
              <a:defRPr sz="1900"/>
            </a:pPr>
            <a:r>
              <a:rPr lang="en-IN" dirty="0" smtClean="0"/>
              <a:t>Complete the Report</a:t>
            </a:r>
          </a:p>
          <a:p>
            <a:pPr marL="764413" lvl="1" indent="-332613" defTabSz="443483">
              <a:spcBef>
                <a:spcPts val="900"/>
              </a:spcBef>
              <a:defRPr sz="1900"/>
            </a:pPr>
            <a:endParaRPr lang="en-IN" dirty="0" smtClean="0"/>
          </a:p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 smtClean="0"/>
              <a:t>APOORV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Complete the </a:t>
            </a:r>
            <a:r>
              <a:rPr lang="en-US" sz="1600" dirty="0"/>
              <a:t>frequency domain feature extraction </a:t>
            </a:r>
            <a:r>
              <a:rPr lang="en-US" sz="1600" dirty="0" smtClean="0"/>
              <a:t>Python code</a:t>
            </a:r>
            <a:endParaRPr lang="en-US" sz="1600" dirty="0"/>
          </a:p>
          <a:p>
            <a:pPr marL="751458" lvl="1" indent="-307975" defTabSz="443483">
              <a:spcBef>
                <a:spcPts val="900"/>
              </a:spcBef>
              <a:defRPr sz="1900"/>
            </a:pPr>
            <a:r>
              <a:rPr lang="en-IN" sz="1700" dirty="0" smtClean="0"/>
              <a:t>Integrate hardware and python code on the Raspberry Pi to make a complete system</a:t>
            </a:r>
            <a:endParaRPr sz="1700" dirty="0"/>
          </a:p>
          <a:p>
            <a:pPr marL="764413" lvl="1" indent="-332613" defTabSz="443483">
              <a:spcBef>
                <a:spcPts val="900"/>
              </a:spcBef>
              <a:defRPr sz="1900"/>
            </a:pPr>
            <a:r>
              <a:rPr lang="en-IN" sz="1700" dirty="0" smtClean="0"/>
              <a:t>Complete Report</a:t>
            </a:r>
          </a:p>
          <a:p>
            <a:pPr marL="764413" lvl="1" indent="-332613" defTabSz="443483">
              <a:spcBef>
                <a:spcPts val="900"/>
              </a:spcBef>
              <a:defRPr sz="1900"/>
            </a:pPr>
            <a:endParaRPr sz="1700" dirty="0"/>
          </a:p>
          <a:p>
            <a:pPr marL="332613" indent="-332613" defTabSz="443483">
              <a:spcBef>
                <a:spcPts val="900"/>
              </a:spcBef>
              <a:defRPr sz="1900"/>
            </a:pPr>
            <a:r>
              <a:rPr dirty="0"/>
              <a:t>AKARSH</a:t>
            </a:r>
          </a:p>
          <a:p>
            <a:pPr marL="720661" lvl="1" indent="-277177" defTabSz="443483">
              <a:spcBef>
                <a:spcPts val="900"/>
              </a:spcBef>
              <a:defRPr sz="1800"/>
            </a:pPr>
            <a:r>
              <a:rPr lang="en-IN" dirty="0"/>
              <a:t>Optimize features required using </a:t>
            </a:r>
            <a:r>
              <a:rPr lang="en-IN" dirty="0" err="1"/>
              <a:t>combnk</a:t>
            </a:r>
            <a:r>
              <a:rPr lang="en-IN" dirty="0"/>
              <a:t>() and compare SVM and </a:t>
            </a:r>
            <a:r>
              <a:rPr lang="en-IN" dirty="0" smtClean="0"/>
              <a:t>ELM</a:t>
            </a:r>
          </a:p>
          <a:p>
            <a:pPr marL="764413" lvl="1" indent="-332613" defTabSz="443483">
              <a:spcBef>
                <a:spcPts val="900"/>
              </a:spcBef>
              <a:defRPr sz="1900"/>
            </a:pPr>
            <a:r>
              <a:rPr lang="en-IN" dirty="0" smtClean="0"/>
              <a:t>Complete </a:t>
            </a:r>
            <a:r>
              <a:rPr lang="en-IN" dirty="0"/>
              <a:t>the Report</a:t>
            </a:r>
          </a:p>
          <a:p>
            <a:pPr marL="720661" lvl="1" indent="-277177" defTabSz="443483">
              <a:spcBef>
                <a:spcPts val="900"/>
              </a:spcBef>
              <a:defRPr sz="1800"/>
            </a:pP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TIMELINE </a:t>
            </a:r>
          </a:p>
        </p:txBody>
      </p:sp>
      <p:pic>
        <p:nvPicPr>
          <p:cNvPr id="361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38" y="1275398"/>
            <a:ext cx="12020344" cy="436054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xfrm>
            <a:off x="646109" y="5847924"/>
            <a:ext cx="6008692" cy="868083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</a:lvl1pPr>
          </a:lstStyle>
          <a:p>
            <a:r>
              <a:t>On schedule as per expected timeline</a:t>
            </a:r>
          </a:p>
        </p:txBody>
      </p:sp>
      <p:sp>
        <p:nvSpPr>
          <p:cNvPr id="364" name="Shape 364"/>
          <p:cNvSpPr/>
          <p:nvPr/>
        </p:nvSpPr>
        <p:spPr>
          <a:xfrm flipV="1">
            <a:off x="10145406" y="5691277"/>
            <a:ext cx="2" cy="1634734"/>
          </a:xfrm>
          <a:prstGeom prst="line">
            <a:avLst/>
          </a:prstGeom>
          <a:ln w="76200" cap="rnd">
            <a:solidFill>
              <a:schemeClr val="accent2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Overall Flow/Methodology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  <p:pic>
        <p:nvPicPr>
          <p:cNvPr id="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075"/>
            <a:ext cx="5945564" cy="3485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5699" y="1853249"/>
            <a:ext cx="6491793" cy="42943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085155" y="3167794"/>
            <a:ext cx="567870" cy="41259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18608" y="3749513"/>
            <a:ext cx="567870" cy="41259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26045" y="3598979"/>
            <a:ext cx="526980" cy="15053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62011" y="3122341"/>
            <a:ext cx="539567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1)</a:t>
            </a:r>
            <a:r>
              <a:rPr kumimoji="0" lang="en-IN" sz="1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rPr kumimoji="0" lang="en-IN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PSD</a:t>
            </a:r>
            <a:endParaRPr kumimoji="0" lang="en-I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72418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Work Done By </a:t>
            </a:r>
            <a:r>
              <a:rPr lang="en-IN" dirty="0" smtClean="0"/>
              <a:t>First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1103311" y="2052916"/>
            <a:ext cx="8946543" cy="4195484"/>
          </a:xfrm>
          <a:prstGeom prst="rect">
            <a:avLst/>
          </a:prstGeom>
        </p:spPr>
        <p:txBody>
          <a:bodyPr/>
          <a:lstStyle/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RAKSHITH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Time domain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Non linear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endParaRPr/>
          </a:p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APOORV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Raspberry pi setup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Frequency domain feature extraction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endParaRPr/>
          </a:p>
          <a:p>
            <a:pPr marL="336041" indent="-336041" defTabSz="448055">
              <a:lnSpc>
                <a:spcPct val="90000"/>
              </a:lnSpc>
              <a:spcBef>
                <a:spcPts val="900"/>
              </a:spcBef>
              <a:defRPr sz="1900"/>
            </a:pPr>
            <a:r>
              <a:t>AKARSH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Circuit design/simulation </a:t>
            </a:r>
          </a:p>
          <a:p>
            <a:pPr marL="728091" lvl="1" indent="-280034" defTabSz="448055">
              <a:lnSpc>
                <a:spcPct val="90000"/>
              </a:lnSpc>
              <a:spcBef>
                <a:spcPts val="900"/>
              </a:spcBef>
              <a:defRPr sz="1700"/>
            </a:pPr>
            <a:r>
              <a:t>Introduction to ELM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646110" y="251997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sz="3700" b="1"/>
            </a:lvl1pPr>
          </a:lstStyle>
          <a:p>
            <a:r>
              <a:rPr dirty="0"/>
              <a:t>Work Done </a:t>
            </a:r>
            <a:r>
              <a:rPr lang="en-IN" dirty="0" smtClean="0"/>
              <a:t>By Second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xfrm>
            <a:off x="522740" y="1206383"/>
            <a:ext cx="10617628" cy="54920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RAKSHITH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SVM Classifier on MATLAB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Porting Code onto 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/>
          </a:p>
          <a:p>
            <a:pPr>
              <a:lnSpc>
                <a:spcPct val="90000"/>
              </a:lnSpc>
            </a:pPr>
            <a:r>
              <a:t>APOORV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Converted all MATLAB toolbox operations to MATLAB scripts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Worked on AR Modelling. Started work on ARX.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/>
          </a:p>
          <a:p>
            <a:pPr>
              <a:lnSpc>
                <a:spcPct val="90000"/>
              </a:lnSpc>
            </a:pPr>
            <a:r>
              <a:t>AKARSH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ELM Classifier on MATLAB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Implemented ELM Classifier on 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Started work on Circuit and interface with Raspberry-Pi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646110" y="251997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sz="3700" b="1"/>
            </a:lvl1pPr>
          </a:lstStyle>
          <a:p>
            <a:r>
              <a:rPr dirty="0"/>
              <a:t>Work Done </a:t>
            </a:r>
            <a:r>
              <a:rPr lang="en-IN" dirty="0" smtClean="0"/>
              <a:t>By Third</a:t>
            </a:r>
            <a:r>
              <a:rPr dirty="0" smtClean="0"/>
              <a:t> </a:t>
            </a:r>
            <a:r>
              <a:rPr dirty="0"/>
              <a:t>Review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xfrm>
            <a:off x="522740" y="1206383"/>
            <a:ext cx="10617628" cy="54920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dirty="0"/>
              <a:t>RAKSHITH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Trained and tested SVM for unbiased dataset with </a:t>
            </a:r>
            <a:r>
              <a:rPr lang="en-IN" dirty="0" err="1"/>
              <a:t>crossvalind</a:t>
            </a:r>
            <a:r>
              <a:rPr lang="en-IN" dirty="0" smtClean="0"/>
              <a:t>()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Feature reduction techniques -- PCA and Combinational Selection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Completed porting time domain, non-linear feature extraction MATLAB code to Python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Worked on designing filters for ECG sensor</a:t>
            </a:r>
          </a:p>
          <a:p>
            <a:pPr>
              <a:lnSpc>
                <a:spcPct val="90000"/>
              </a:lnSpc>
            </a:pPr>
            <a:endParaRPr lang="en-IN" dirty="0" smtClean="0"/>
          </a:p>
          <a:p>
            <a:pPr>
              <a:lnSpc>
                <a:spcPct val="90000"/>
              </a:lnSpc>
            </a:pPr>
            <a:r>
              <a:rPr dirty="0" smtClean="0"/>
              <a:t>APOORV</a:t>
            </a:r>
            <a:endParaRPr dirty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US" sz="1800" dirty="0"/>
              <a:t>Worked on ARX modeling of ECG signals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Interfaced sensor with Raspberry-Pi to obtain CSV file at correct sampling rate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 smtClean="0"/>
              <a:t>Worked on </a:t>
            </a:r>
            <a:r>
              <a:rPr lang="en-IN" dirty="0"/>
              <a:t>implementing ECG sensor and verifying operation of AD8232</a:t>
            </a:r>
          </a:p>
          <a:p>
            <a:pPr marL="742950" lvl="1" indent="-285750">
              <a:lnSpc>
                <a:spcPct val="90000"/>
              </a:lnSpc>
              <a:defRPr sz="1800"/>
            </a:pPr>
            <a:endParaRPr dirty="0"/>
          </a:p>
          <a:p>
            <a:pPr>
              <a:lnSpc>
                <a:spcPct val="90000"/>
              </a:lnSpc>
            </a:pPr>
            <a:r>
              <a:rPr dirty="0" smtClean="0"/>
              <a:t>AKARSH</a:t>
            </a:r>
            <a:endParaRPr lang="en-IN" dirty="0" smtClean="0"/>
          </a:p>
          <a:p>
            <a:pPr lvl="1">
              <a:lnSpc>
                <a:spcPct val="90000"/>
              </a:lnSpc>
            </a:pPr>
            <a:r>
              <a:rPr lang="en-IN" dirty="0"/>
              <a:t>Understood Meta Cognitive Learning Algorithm for an </a:t>
            </a:r>
            <a:r>
              <a:rPr lang="en-IN" dirty="0" smtClean="0"/>
              <a:t>ELM Classifier</a:t>
            </a:r>
            <a:endParaRPr lang="en-IN" dirty="0"/>
          </a:p>
          <a:p>
            <a:pPr marL="742950" lvl="1" indent="-285750">
              <a:lnSpc>
                <a:spcPct val="90000"/>
              </a:lnSpc>
              <a:defRPr sz="1800"/>
            </a:pPr>
            <a:r>
              <a:rPr lang="en-IN" dirty="0"/>
              <a:t>Worked on implementing ECG sensor and verifying operation of AD8232</a:t>
            </a:r>
          </a:p>
          <a:p>
            <a:pPr>
              <a:lnSpc>
                <a:spcPct val="90000"/>
              </a:lnSpc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131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646110" y="251997"/>
            <a:ext cx="9404724" cy="1400531"/>
          </a:xfrm>
          <a:prstGeom prst="rect">
            <a:avLst/>
          </a:prstGeom>
        </p:spPr>
        <p:txBody>
          <a:bodyPr/>
          <a:lstStyle>
            <a:lvl1pPr>
              <a:defRPr sz="3700" b="1"/>
            </a:lvl1pPr>
          </a:lstStyle>
          <a:p>
            <a:r>
              <a:rPr lang="en-IN" dirty="0"/>
              <a:t>Work Done Since Last Review</a:t>
            </a: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xfrm>
            <a:off x="522740" y="1206383"/>
            <a:ext cx="10617628" cy="549205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dirty="0"/>
              <a:t>RAKSHITH</a:t>
            </a:r>
          </a:p>
          <a:p>
            <a:pPr lvl="1">
              <a:lnSpc>
                <a:spcPct val="90000"/>
              </a:lnSpc>
            </a:pPr>
            <a:r>
              <a:rPr lang="en-IN" dirty="0" smtClean="0"/>
              <a:t>Corrected SVM code</a:t>
            </a:r>
          </a:p>
          <a:p>
            <a:pPr lvl="2">
              <a:lnSpc>
                <a:spcPct val="90000"/>
              </a:lnSpc>
            </a:pPr>
            <a:r>
              <a:rPr lang="en-IN" dirty="0" smtClean="0"/>
              <a:t>Obtained a 2D map of common C and sigma used – Accuracy is 77% - 88%</a:t>
            </a:r>
          </a:p>
          <a:p>
            <a:pPr lvl="1">
              <a:lnSpc>
                <a:spcPct val="90000"/>
              </a:lnSpc>
            </a:pPr>
            <a:r>
              <a:rPr lang="en-IN" dirty="0" smtClean="0"/>
              <a:t>Calculated Confusion matrix</a:t>
            </a:r>
          </a:p>
          <a:p>
            <a:pPr lvl="1">
              <a:lnSpc>
                <a:spcPct val="90000"/>
              </a:lnSpc>
            </a:pPr>
            <a:r>
              <a:rPr lang="en-IN" dirty="0" smtClean="0"/>
              <a:t>Classified ECG signal using SVM</a:t>
            </a:r>
          </a:p>
          <a:p>
            <a:pPr lvl="1">
              <a:lnSpc>
                <a:spcPct val="90000"/>
              </a:lnSpc>
            </a:pPr>
            <a:endParaRPr lang="en-IN" dirty="0" smtClean="0"/>
          </a:p>
          <a:p>
            <a:pPr>
              <a:lnSpc>
                <a:spcPct val="90000"/>
              </a:lnSpc>
            </a:pPr>
            <a:r>
              <a:rPr dirty="0" smtClean="0"/>
              <a:t>APOORV</a:t>
            </a:r>
            <a:endParaRPr lang="en-IN" dirty="0" smtClean="0"/>
          </a:p>
          <a:p>
            <a:pPr lvl="1">
              <a:lnSpc>
                <a:spcPct val="90000"/>
              </a:lnSpc>
            </a:pPr>
            <a:r>
              <a:rPr lang="en-IN" dirty="0" smtClean="0"/>
              <a:t>Finished implementing ARX</a:t>
            </a:r>
          </a:p>
          <a:p>
            <a:pPr lvl="2">
              <a:lnSpc>
                <a:spcPct val="90000"/>
              </a:lnSpc>
            </a:pPr>
            <a:r>
              <a:rPr lang="en-IN" dirty="0" smtClean="0"/>
              <a:t>Gave higher accuracies for SVM and ELM</a:t>
            </a:r>
          </a:p>
          <a:p>
            <a:pPr lvl="1">
              <a:lnSpc>
                <a:spcPct val="90000"/>
              </a:lnSpc>
            </a:pPr>
            <a:r>
              <a:rPr lang="en-IN" dirty="0" smtClean="0"/>
              <a:t>Recorded ECG signal and extracted features</a:t>
            </a:r>
          </a:p>
          <a:p>
            <a:pPr lvl="1">
              <a:lnSpc>
                <a:spcPct val="90000"/>
              </a:lnSpc>
            </a:pPr>
            <a:r>
              <a:rPr lang="en-IN" dirty="0" smtClean="0"/>
              <a:t>Found work around for wavelet transform on Python</a:t>
            </a:r>
          </a:p>
          <a:p>
            <a:pPr lvl="1"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dirty="0" smtClean="0"/>
              <a:t>AKARSH</a:t>
            </a:r>
            <a:endParaRPr lang="en-IN" dirty="0" smtClean="0"/>
          </a:p>
          <a:p>
            <a:pPr lvl="1">
              <a:lnSpc>
                <a:spcPct val="90000"/>
              </a:lnSpc>
            </a:pPr>
            <a:r>
              <a:rPr lang="en-IN" dirty="0" smtClean="0"/>
              <a:t>Corrected ELM kernel – resulted in approx. 15 odd neurons, Accuracy is 88% – 94%</a:t>
            </a:r>
          </a:p>
          <a:p>
            <a:pPr lvl="1">
              <a:lnSpc>
                <a:spcPct val="90000"/>
              </a:lnSpc>
            </a:pPr>
            <a:r>
              <a:rPr lang="en-IN" dirty="0"/>
              <a:t>Calculated Confusion matrix</a:t>
            </a:r>
          </a:p>
          <a:p>
            <a:pPr lvl="1">
              <a:lnSpc>
                <a:spcPct val="90000"/>
              </a:lnSpc>
            </a:pPr>
            <a:r>
              <a:rPr lang="en-IN" dirty="0"/>
              <a:t>Classified ECG signal using </a:t>
            </a:r>
            <a:r>
              <a:rPr lang="en-IN" dirty="0" smtClean="0"/>
              <a:t>elm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6091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413" y="1356792"/>
            <a:ext cx="6503928" cy="3290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404725" cy="1400531"/>
          </a:xfrm>
        </p:spPr>
        <p:txBody>
          <a:bodyPr/>
          <a:lstStyle/>
          <a:p>
            <a:r>
              <a:rPr lang="en-IN" b="1" dirty="0" smtClean="0"/>
              <a:t>Intermediate Graphs and Outputs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"/>
          <a:stretch/>
        </p:blipFill>
        <p:spPr>
          <a:xfrm>
            <a:off x="5896185" y="3429742"/>
            <a:ext cx="6793983" cy="3503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"/>
          <a:stretch/>
        </p:blipFill>
        <p:spPr>
          <a:xfrm>
            <a:off x="5888238" y="678258"/>
            <a:ext cx="6801930" cy="3103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3988" y="3885287"/>
            <a:ext cx="6503928" cy="32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4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95" y="266218"/>
            <a:ext cx="9404725" cy="1400531"/>
          </a:xfrm>
        </p:spPr>
        <p:txBody>
          <a:bodyPr/>
          <a:lstStyle/>
          <a:p>
            <a:r>
              <a:rPr lang="en-IN" b="1" dirty="0" smtClean="0"/>
              <a:t>Intermediate Graphs and Outputs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8</a:t>
            </a:fld>
            <a:endParaRPr lang="en-IN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22" y="1517386"/>
            <a:ext cx="13502066" cy="4161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531"/>
            <a:ext cx="5613722" cy="439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88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6" y="47612"/>
            <a:ext cx="9404725" cy="1400531"/>
          </a:xfrm>
        </p:spPr>
        <p:txBody>
          <a:bodyPr/>
          <a:lstStyle/>
          <a:p>
            <a:r>
              <a:rPr lang="en-IN" b="1" dirty="0" smtClean="0"/>
              <a:t>Multiple Designs for Circuit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9</a:t>
            </a:fld>
            <a:endParaRPr lang="en-IN"/>
          </a:p>
        </p:txBody>
      </p:sp>
      <p:pic>
        <p:nvPicPr>
          <p:cNvPr id="5" name="ecg circuit 1.jpeg"/>
          <p:cNvPicPr>
            <a:picLocks noChangeAspect="1"/>
          </p:cNvPicPr>
          <p:nvPr/>
        </p:nvPicPr>
        <p:blipFill>
          <a:blip r:embed="rId2">
            <a:extLst/>
          </a:blip>
          <a:srcRect t="15311" r="12436" b="15311"/>
          <a:stretch>
            <a:fillRect/>
          </a:stretch>
        </p:blipFill>
        <p:spPr>
          <a:xfrm>
            <a:off x="0" y="1063416"/>
            <a:ext cx="6842385" cy="305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19" y="0"/>
            <a:ext cx="5266481" cy="2962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6456"/>
            <a:ext cx="5247189" cy="2951544"/>
          </a:xfrm>
          <a:prstGeom prst="rect">
            <a:avLst/>
          </a:prstGeom>
        </p:spPr>
      </p:pic>
      <p:pic>
        <p:nvPicPr>
          <p:cNvPr id="7" name="ecg circuit 2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47101" y="2566234"/>
            <a:ext cx="7344899" cy="4459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0681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402</Words>
  <Application>Microsoft Office PowerPoint</Application>
  <PresentationFormat>Widescreen</PresentationFormat>
  <Paragraphs>100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Helvetica</vt:lpstr>
      <vt:lpstr>Wingdings 3</vt:lpstr>
      <vt:lpstr>Ion</vt:lpstr>
      <vt:lpstr>A Real Time Application to Identify Alcoholics from ECG Signals</vt:lpstr>
      <vt:lpstr>Overall Flow/Methodology</vt:lpstr>
      <vt:lpstr>Work Done By First Review</vt:lpstr>
      <vt:lpstr>Work Done By Second Review</vt:lpstr>
      <vt:lpstr>Work Done By Third Review</vt:lpstr>
      <vt:lpstr>Work Done Since Last Review</vt:lpstr>
      <vt:lpstr>Intermediate Graphs and Outputs</vt:lpstr>
      <vt:lpstr>Intermediate Graphs and Outputs</vt:lpstr>
      <vt:lpstr>Multiple Designs for Circuit</vt:lpstr>
      <vt:lpstr>Multiple Designs for Circuit</vt:lpstr>
      <vt:lpstr>ECG Signal Capture</vt:lpstr>
      <vt:lpstr>Outputs Since Last Review</vt:lpstr>
      <vt:lpstr>TARGETS FOR THE EXTERNAL REVIEW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Real Time Application to Identify Alcoholics from ECG Signals</dc:title>
  <cp:lastModifiedBy>Rakshith Vishwanatha (Intern)</cp:lastModifiedBy>
  <cp:revision>325</cp:revision>
  <dcterms:modified xsi:type="dcterms:W3CDTF">2017-04-19T04:13:39Z</dcterms:modified>
</cp:coreProperties>
</file>